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454" r:id="rId6"/>
    <p:sldId id="455" r:id="rId7"/>
    <p:sldId id="453" r:id="rId8"/>
    <p:sldId id="259" r:id="rId9"/>
    <p:sldId id="258" r:id="rId10"/>
    <p:sldId id="260" r:id="rId11"/>
    <p:sldId id="261" r:id="rId12"/>
    <p:sldId id="262" r:id="rId13"/>
    <p:sldId id="264" r:id="rId14"/>
    <p:sldId id="381" r:id="rId15"/>
    <p:sldId id="382" r:id="rId16"/>
    <p:sldId id="383" r:id="rId17"/>
    <p:sldId id="386" r:id="rId18"/>
    <p:sldId id="384" r:id="rId19"/>
    <p:sldId id="385" r:id="rId20"/>
    <p:sldId id="337" r:id="rId21"/>
    <p:sldId id="387" r:id="rId22"/>
    <p:sldId id="388" r:id="rId23"/>
    <p:sldId id="394" r:id="rId24"/>
    <p:sldId id="396" r:id="rId25"/>
    <p:sldId id="456" r:id="rId26"/>
    <p:sldId id="397" r:id="rId27"/>
    <p:sldId id="398" r:id="rId28"/>
    <p:sldId id="399" r:id="rId29"/>
    <p:sldId id="291" r:id="rId30"/>
    <p:sldId id="400" r:id="rId31"/>
    <p:sldId id="402" r:id="rId32"/>
    <p:sldId id="336" r:id="rId33"/>
    <p:sldId id="404" r:id="rId34"/>
    <p:sldId id="293" r:id="rId35"/>
    <p:sldId id="294" r:id="rId36"/>
    <p:sldId id="296" r:id="rId37"/>
    <p:sldId id="297" r:id="rId38"/>
    <p:sldId id="298" r:id="rId39"/>
    <p:sldId id="406" r:id="rId40"/>
    <p:sldId id="301" r:id="rId41"/>
    <p:sldId id="299" r:id="rId42"/>
    <p:sldId id="300" r:id="rId43"/>
    <p:sldId id="303" r:id="rId44"/>
    <p:sldId id="407" r:id="rId45"/>
    <p:sldId id="408" r:id="rId46"/>
    <p:sldId id="308" r:id="rId47"/>
    <p:sldId id="409" r:id="rId48"/>
    <p:sldId id="309" r:id="rId49"/>
    <p:sldId id="311" r:id="rId50"/>
    <p:sldId id="312" r:id="rId51"/>
    <p:sldId id="314" r:id="rId52"/>
    <p:sldId id="313" r:id="rId53"/>
    <p:sldId id="315" r:id="rId54"/>
    <p:sldId id="316" r:id="rId55"/>
    <p:sldId id="317" r:id="rId56"/>
    <p:sldId id="318" r:id="rId57"/>
    <p:sldId id="319" r:id="rId58"/>
    <p:sldId id="410" r:id="rId59"/>
    <p:sldId id="320" r:id="rId60"/>
    <p:sldId id="324" r:id="rId61"/>
    <p:sldId id="411" r:id="rId62"/>
    <p:sldId id="328" r:id="rId63"/>
    <p:sldId id="412" r:id="rId64"/>
    <p:sldId id="413" r:id="rId65"/>
    <p:sldId id="331" r:id="rId66"/>
    <p:sldId id="333" r:id="rId67"/>
    <p:sldId id="414" r:id="rId68"/>
    <p:sldId id="335" r:id="rId69"/>
    <p:sldId id="415" r:id="rId70"/>
    <p:sldId id="416" r:id="rId71"/>
    <p:sldId id="338" r:id="rId72"/>
    <p:sldId id="339" r:id="rId73"/>
    <p:sldId id="418" r:id="rId74"/>
    <p:sldId id="417" r:id="rId75"/>
    <p:sldId id="342" r:id="rId76"/>
    <p:sldId id="433" r:id="rId77"/>
    <p:sldId id="343" r:id="rId78"/>
    <p:sldId id="423" r:id="rId79"/>
    <p:sldId id="424" r:id="rId80"/>
    <p:sldId id="425" r:id="rId81"/>
    <p:sldId id="429" r:id="rId82"/>
    <p:sldId id="430" r:id="rId83"/>
    <p:sldId id="431" r:id="rId84"/>
    <p:sldId id="434" r:id="rId85"/>
    <p:sldId id="435" r:id="rId86"/>
    <p:sldId id="436" r:id="rId87"/>
    <p:sldId id="437" r:id="rId88"/>
    <p:sldId id="438" r:id="rId89"/>
    <p:sldId id="439" r:id="rId90"/>
    <p:sldId id="440" r:id="rId91"/>
    <p:sldId id="441" r:id="rId92"/>
    <p:sldId id="442" r:id="rId93"/>
    <p:sldId id="443" r:id="rId94"/>
    <p:sldId id="444" r:id="rId95"/>
    <p:sldId id="447" r:id="rId96"/>
    <p:sldId id="448" r:id="rId97"/>
    <p:sldId id="449" r:id="rId98"/>
    <p:sldId id="450" r:id="rId99"/>
    <p:sldId id="445" r:id="rId100"/>
    <p:sldId id="446" r:id="rId101"/>
    <p:sldId id="451" r:id="rId102"/>
    <p:sldId id="452" r:id="rId103"/>
    <p:sldId id="457" r:id="rId104"/>
    <p:sldId id="458" r:id="rId105"/>
    <p:sldId id="459" r:id="rId106"/>
    <p:sldId id="460" r:id="rId107"/>
    <p:sldId id="461" r:id="rId108"/>
    <p:sldId id="462" r:id="rId109"/>
    <p:sldId id="463" r:id="rId110"/>
    <p:sldId id="464" r:id="rId111"/>
    <p:sldId id="465" r:id="rId112"/>
    <p:sldId id="478" r:id="rId113"/>
    <p:sldId id="469" r:id="rId114"/>
    <p:sldId id="470" r:id="rId115"/>
    <p:sldId id="471" r:id="rId116"/>
    <p:sldId id="472" r:id="rId117"/>
    <p:sldId id="473" r:id="rId118"/>
    <p:sldId id="474" r:id="rId119"/>
    <p:sldId id="389" r:id="rId120"/>
    <p:sldId id="390" r:id="rId121"/>
    <p:sldId id="391" r:id="rId122"/>
    <p:sldId id="392" r:id="rId123"/>
    <p:sldId id="393" r:id="rId124"/>
    <p:sldId id="475" r:id="rId125"/>
    <p:sldId id="395" r:id="rId126"/>
    <p:sldId id="476" r:id="rId127"/>
  </p:sldIdLst>
  <p:sldSz cx="12192000" cy="6858000"/>
  <p:notesSz cx="6858000" cy="9144000"/>
  <p:defaultTextStyle>
    <a:defPPr>
      <a:defRPr lang="pt-P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31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presProps" Target="pres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theme" Target="theme/theme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1" descr="cabecalho_2013">
            <a:extLst>
              <a:ext uri="{FF2B5EF4-FFF2-40B4-BE49-F238E27FC236}">
                <a16:creationId xmlns:a16="http://schemas.microsoft.com/office/drawing/2014/main" id="{860E9EAA-A58E-1E38-C582-86C698DE52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3"/>
          <a:stretch>
            <a:fillRect/>
          </a:stretch>
        </p:blipFill>
        <p:spPr bwMode="auto">
          <a:xfrm>
            <a:off x="48685" y="44451"/>
            <a:ext cx="12016316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10">
            <a:extLst>
              <a:ext uri="{FF2B5EF4-FFF2-40B4-BE49-F238E27FC236}">
                <a16:creationId xmlns:a16="http://schemas.microsoft.com/office/drawing/2014/main" id="{68247E27-4F44-944B-44B5-4F0150B49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51" y="6408738"/>
            <a:ext cx="512233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195513"/>
            <a:ext cx="10845800" cy="1354217"/>
          </a:xfrm>
        </p:spPr>
        <p:txBody>
          <a:bodyPr lIns="0" tIns="0" rIns="0" bIns="0" anchor="t">
            <a:spAutoFit/>
          </a:bodyPr>
          <a:lstStyle>
            <a:lvl1pPr algn="r">
              <a:defRPr sz="4400">
                <a:solidFill>
                  <a:srgbClr val="FF9900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21000" y="4365625"/>
            <a:ext cx="8534400" cy="352725"/>
          </a:xfrm>
        </p:spPr>
        <p:txBody>
          <a:bodyPr lIns="0" tIns="0" rIns="0" bIns="0">
            <a:spAutoFit/>
          </a:bodyPr>
          <a:lstStyle>
            <a:lvl1pPr marL="0" indent="0" algn="r">
              <a:buFontTx/>
              <a:buNone/>
              <a:defRPr b="1">
                <a:solidFill>
                  <a:srgbClr val="FF9900"/>
                </a:solidFill>
              </a:defRPr>
            </a:lvl1pPr>
          </a:lstStyle>
          <a:p>
            <a:r>
              <a:rPr lang="pt-PT"/>
              <a:t>Clique para editar o estilo de subtítulo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43660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A05729-37EC-17F1-20CC-1817FD20575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DE3A09F-BCE5-8E63-43F8-0AA8D8AD0E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463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990600"/>
            <a:ext cx="2743200" cy="5135563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990600"/>
            <a:ext cx="8026400" cy="5135563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A112020-F676-02F1-2810-8BEC6F80A8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9AFA4FF-9C27-6C3D-CD20-CA32BBD86BF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112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27381" y="2132857"/>
            <a:ext cx="10972800" cy="391636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1287FAF-6D3A-663B-9AEB-2F446D115A3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F2E691-78E5-1FB0-C80D-E4F651BDA4D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2093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6E3B51B-F0CD-EB98-54BC-B26977F8322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9DC5ED7-EA4A-25F5-BB13-CC25746980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8876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09600" y="2209801"/>
            <a:ext cx="53848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97600" y="2209801"/>
            <a:ext cx="5384800" cy="3916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F25CF0-26E8-66DC-A3A9-00BC767A45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806CD5-BF0E-29C8-AC9F-B46BCE6782B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1593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AE66DD8-AE4C-6353-5749-07DE7028DD4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A6AEB11-DBD2-E05D-D0C5-0B6FE10C68F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9596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D08BEB-F96C-E3C6-5075-53B3E3AB4F2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65CAA55-B49C-5133-1614-B1DDC550DC9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478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23B32BA-B49D-C041-2735-81513B351E7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4E51B80-1B3A-D949-E76D-2F3122D5DE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887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E394BA3-4A16-7608-0F65-910CF6FB998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C590301-C6BB-EFC8-9E81-85CBA1903AA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11385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D63F6A-BC2C-EDD9-A536-F71EE6F1734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pt-PT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4254CE8-8567-23F8-854C-F689273D8C9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9289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7060191-F67B-4DF3-8FEB-7761C4D3E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618" y="6454775"/>
            <a:ext cx="9840383" cy="287338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pt-PT" altLang="pt-PT" sz="1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E5A1505-EBFF-9E6D-41E0-5A98C91C4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99060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 estilo do título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BBDE4A5-45AB-44E4-F219-505ED52CC1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209801"/>
            <a:ext cx="109728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PT" altLang="pt-PT"/>
              <a:t>Clique para editar os estilos de texto do modelo global</a:t>
            </a:r>
          </a:p>
          <a:p>
            <a:pPr lvl="1"/>
            <a:r>
              <a:rPr lang="pt-PT" altLang="pt-PT"/>
              <a:t>Segundo nível</a:t>
            </a:r>
          </a:p>
          <a:p>
            <a:pPr lvl="2"/>
            <a:r>
              <a:rPr lang="pt-PT" altLang="pt-PT"/>
              <a:t>Terceiro nível</a:t>
            </a:r>
          </a:p>
          <a:p>
            <a:pPr lvl="3"/>
            <a:r>
              <a:rPr lang="pt-PT" altLang="pt-PT"/>
              <a:t>Quarto nível</a:t>
            </a:r>
          </a:p>
          <a:p>
            <a:pPr lvl="4"/>
            <a:r>
              <a:rPr lang="pt-PT" altLang="pt-PT"/>
              <a:t>Quinto nível</a:t>
            </a: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468E3F5A-7B99-4E44-8AFD-23CD73427B9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15217" y="6408738"/>
            <a:ext cx="6720416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</a:defRPr>
            </a:lvl1pPr>
          </a:lstStyle>
          <a:p>
            <a:endParaRPr lang="pt-PT"/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1E397AF3-CC1C-4FD8-8649-0C713A2901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08733" y="6408738"/>
            <a:ext cx="973667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bg1"/>
                </a:solidFill>
              </a:defRPr>
            </a:lvl1pPr>
          </a:lstStyle>
          <a:p>
            <a:fld id="{CABE6A99-CD30-491E-B953-2CC65B4EF9CB}" type="slidenum">
              <a:rPr lang="pt-PT" smtClean="0"/>
              <a:t>‹nº›</a:t>
            </a:fld>
            <a:endParaRPr lang="pt-PT"/>
          </a:p>
        </p:txBody>
      </p:sp>
      <p:sp>
        <p:nvSpPr>
          <p:cNvPr id="1031" name="Line 9">
            <a:extLst>
              <a:ext uri="{FF2B5EF4-FFF2-40B4-BE49-F238E27FC236}">
                <a16:creationId xmlns:a16="http://schemas.microsoft.com/office/drawing/2014/main" id="{AA2138B0-E976-4809-D853-39F1EBC796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33" y="107950"/>
            <a:ext cx="0" cy="6408738"/>
          </a:xfrm>
          <a:prstGeom prst="line">
            <a:avLst/>
          </a:prstGeom>
          <a:noFill/>
          <a:ln w="57150" cmpd="thinThick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 sz="1800"/>
          </a:p>
        </p:txBody>
      </p:sp>
      <p:sp>
        <p:nvSpPr>
          <p:cNvPr id="1032" name="Line 10">
            <a:extLst>
              <a:ext uri="{FF2B5EF4-FFF2-40B4-BE49-F238E27FC236}">
                <a16:creationId xmlns:a16="http://schemas.microsoft.com/office/drawing/2014/main" id="{60CF8A8B-E532-6334-C7D4-A902B43D09F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33" y="107950"/>
            <a:ext cx="12192000" cy="0"/>
          </a:xfrm>
          <a:prstGeom prst="line">
            <a:avLst/>
          </a:prstGeom>
          <a:noFill/>
          <a:ln w="57150" cmpd="thinThick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PT" sz="1800"/>
          </a:p>
        </p:txBody>
      </p:sp>
      <p:pic>
        <p:nvPicPr>
          <p:cNvPr id="1033" name="Imagem 11" descr="cabecalho_2013">
            <a:extLst>
              <a:ext uri="{FF2B5EF4-FFF2-40B4-BE49-F238E27FC236}">
                <a16:creationId xmlns:a16="http://schemas.microsoft.com/office/drawing/2014/main" id="{6EC92A4F-FB7C-C7D1-8341-067D54F2FC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"/>
          <a:stretch>
            <a:fillRect/>
          </a:stretch>
        </p:blipFill>
        <p:spPr bwMode="auto">
          <a:xfrm>
            <a:off x="48685" y="52388"/>
            <a:ext cx="12143316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270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tincode.pt/sq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A93B9-91E1-438F-9C88-47DF58C2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Programação em SQL Iniciação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B28F3A-0F3E-453C-85FE-AB33684DCE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FEC.SQLI.C.D.61</a:t>
            </a:r>
          </a:p>
        </p:txBody>
      </p:sp>
    </p:spTree>
    <p:extLst>
      <p:ext uri="{BB962C8B-B14F-4D97-AF65-F5344CB8AC3E}">
        <p14:creationId xmlns:p14="http://schemas.microsoft.com/office/powerpoint/2010/main" val="2864000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(alguns)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PT" dirty="0"/>
              <a:t>SELECT - extrai dados;</a:t>
            </a:r>
          </a:p>
          <a:p>
            <a:r>
              <a:rPr lang="pt-PT" dirty="0"/>
              <a:t>UPDATE - atualiza dados;</a:t>
            </a:r>
          </a:p>
          <a:p>
            <a:r>
              <a:rPr lang="pt-PT" dirty="0"/>
              <a:t>DELETE – elimina dados;</a:t>
            </a:r>
          </a:p>
          <a:p>
            <a:r>
              <a:rPr lang="pt-PT" dirty="0"/>
              <a:t>INSERT INTO – insere registos ou dados;</a:t>
            </a:r>
          </a:p>
          <a:p>
            <a:r>
              <a:rPr lang="pt-PT" dirty="0"/>
              <a:t>CREATE DATABASE – cria uma base e dados;</a:t>
            </a:r>
          </a:p>
          <a:p>
            <a:r>
              <a:rPr lang="pt-PT" dirty="0"/>
              <a:t>ALTER DATABASE – altera uma base de dados;</a:t>
            </a:r>
          </a:p>
          <a:p>
            <a:r>
              <a:rPr lang="pt-PT" dirty="0"/>
              <a:t>CREATE TABLE – cria uma nova tabela;</a:t>
            </a:r>
          </a:p>
          <a:p>
            <a:r>
              <a:rPr lang="pt-PT" dirty="0"/>
              <a:t>ALTER TABLE – modifica a estrutura de uma tabela;</a:t>
            </a:r>
          </a:p>
          <a:p>
            <a:r>
              <a:rPr lang="pt-PT" dirty="0"/>
              <a:t>DROP TABLE – remove uma tabela;</a:t>
            </a:r>
          </a:p>
          <a:p>
            <a:r>
              <a:rPr lang="pt-PT" dirty="0"/>
              <a:t>CREATE INDEX – cria um índice;</a:t>
            </a:r>
          </a:p>
          <a:p>
            <a:r>
              <a:rPr lang="pt-PT" dirty="0"/>
              <a:t>DROP INDEX – remove o índice;</a:t>
            </a:r>
          </a:p>
        </p:txBody>
      </p:sp>
    </p:spTree>
    <p:extLst>
      <p:ext uri="{BB962C8B-B14F-4D97-AF65-F5344CB8AC3E}">
        <p14:creationId xmlns:p14="http://schemas.microsoft.com/office/powerpoint/2010/main" val="39236336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4830E3-E781-14E4-C311-CC570800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71700"/>
            <a:ext cx="44672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91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4830E3-E781-14E4-C311-CC570800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71700"/>
            <a:ext cx="4467225" cy="12573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C5D2971-9F9B-D200-CB14-5F08982DC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467100"/>
            <a:ext cx="52959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0821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BC50F6-44E8-007F-6803-242CBFA9A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9407"/>
            <a:ext cx="6762750" cy="1981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A95951-F836-691B-39FA-C0FEA3C75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364" y="2960007"/>
            <a:ext cx="6293631" cy="332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52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EC1DDD-0837-6CA2-60A3-1E25B834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18" y="2050143"/>
            <a:ext cx="4743450" cy="10763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98212E-6F71-744C-2779-9AE227E8E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18" y="3648075"/>
            <a:ext cx="81248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032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AA5345-3945-3D87-7BC7-3EF0DCDD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90535"/>
            <a:ext cx="4781550" cy="419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1D2E9AF-85FC-4165-17DD-B613BC34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56850"/>
            <a:ext cx="10972800" cy="131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252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DA2FFF-79C9-E2AA-401E-AA4AB2152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24314"/>
            <a:ext cx="5514975" cy="10096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C0DA2F-3728-B222-DCFD-6D5A4BA73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003448"/>
            <a:ext cx="56197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283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61C54D-9F80-1035-BBD5-E553BAAFB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057775" cy="381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5BA5A1-FCA8-2841-87D4-16B351575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076575"/>
            <a:ext cx="2428875" cy="3524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178A048-75C4-28CE-1D65-75565331B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90975"/>
            <a:ext cx="58769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108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DF42D3A-9E88-70D0-671A-2A892CAE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7229"/>
            <a:ext cx="6353175" cy="4000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61AE214-FABC-6DB5-4ADD-8A150CB8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1" y="2926896"/>
            <a:ext cx="59721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90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D0C6F42-9D47-2643-5FD7-407F6A19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7153275" cy="10668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3F6013-1A8C-E003-7910-5F556336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86201"/>
            <a:ext cx="7467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849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31A110-05E4-8731-7E55-371445492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89" y="3852863"/>
            <a:ext cx="75342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3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(DDL)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CREATE – Cria Bases de dados, Tabelas, Índices, funções, procedimentos, </a:t>
            </a:r>
            <a:r>
              <a:rPr lang="pt-PT" dirty="0" err="1"/>
              <a:t>triggers</a:t>
            </a:r>
            <a:r>
              <a:rPr lang="pt-PT" dirty="0"/>
              <a:t>)</a:t>
            </a:r>
          </a:p>
          <a:p>
            <a:r>
              <a:rPr lang="pt-PT" dirty="0"/>
              <a:t>DROP – Remove base de dados, tabelas…</a:t>
            </a:r>
          </a:p>
          <a:p>
            <a:r>
              <a:rPr lang="pt-PT" dirty="0"/>
              <a:t>ALTER - …</a:t>
            </a:r>
          </a:p>
          <a:p>
            <a:r>
              <a:rPr lang="pt-PT" dirty="0"/>
              <a:t>TRUNCATE – Remove registos e </a:t>
            </a:r>
            <a:r>
              <a:rPr lang="pt-PT" dirty="0" err="1"/>
              <a:t>metadados</a:t>
            </a:r>
            <a:endParaRPr lang="pt-PT" dirty="0"/>
          </a:p>
          <a:p>
            <a:r>
              <a:rPr lang="pt-PT" dirty="0"/>
              <a:t>COMMENT </a:t>
            </a:r>
          </a:p>
          <a:p>
            <a:r>
              <a:rPr lang="pt-PT" dirty="0"/>
              <a:t>RENAME</a:t>
            </a:r>
          </a:p>
        </p:txBody>
      </p:sp>
    </p:spTree>
    <p:extLst>
      <p:ext uri="{BB962C8B-B14F-4D97-AF65-F5344CB8AC3E}">
        <p14:creationId xmlns:p14="http://schemas.microsoft.com/office/powerpoint/2010/main" val="18376195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7ADE0-7FC1-2830-E730-FDA51356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6" y="2372854"/>
            <a:ext cx="6067425" cy="9810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2C7FED0-8E1F-047F-FA4E-997F578A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6" y="3829051"/>
            <a:ext cx="7467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676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9AD1E4-D2FB-C10F-5491-C3FAE5D7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86" y="2203171"/>
            <a:ext cx="5743575" cy="9810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7E9E508-E836-FBF8-0D4A-B8DA4587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6" y="3741165"/>
            <a:ext cx="751522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34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9E2F2E5-D3DD-F98F-4601-8376C9003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73627"/>
            <a:ext cx="7515225" cy="10287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7887CD5-C02E-B22A-745F-0520EEF8F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31" y="3868966"/>
            <a:ext cx="654367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117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BCBFB-CA7F-522D-81F0-0450EC86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Estruturas: CONSTRAINTS (Restrições)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BA6290-31FE-1B65-485D-D46BB0E97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9" y="2493782"/>
            <a:ext cx="5572125" cy="381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CA793FD-19BC-3D13-4053-91185EA5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39" y="3375681"/>
            <a:ext cx="64389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8364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Criação de estruturas em SQL – Tipos de dados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1E4150-9FB4-3D08-CFB0-C427B4809E98}"/>
              </a:ext>
            </a:extLst>
          </p:cNvPr>
          <p:cNvSpPr txBox="1"/>
          <p:nvPr/>
        </p:nvSpPr>
        <p:spPr>
          <a:xfrm>
            <a:off x="609600" y="2133600"/>
            <a:ext cx="111159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Um programador SQL deve decidir que tipo de dados serão armazenados dentro de cada coluna ao criar uma tabela.</a:t>
            </a:r>
          </a:p>
          <a:p>
            <a:endParaRPr lang="pt-PT" sz="2800" dirty="0"/>
          </a:p>
          <a:p>
            <a:r>
              <a:rPr lang="pt-PT" sz="2800" dirty="0"/>
              <a:t>O tipo de dados é uma diretriz para o SQL entender que tipo de dados é esperado dentro de cada coluna e também identifica como o SQL irá interagir com os dados armazenados.</a:t>
            </a:r>
          </a:p>
          <a:p>
            <a:endParaRPr lang="pt-PT" sz="2800" dirty="0"/>
          </a:p>
          <a:p>
            <a:r>
              <a:rPr lang="pt-PT" sz="2800" dirty="0"/>
              <a:t>No </a:t>
            </a:r>
            <a:r>
              <a:rPr lang="pt-PT" sz="2800" dirty="0" err="1"/>
              <a:t>MySQL</a:t>
            </a:r>
            <a:r>
              <a:rPr lang="pt-PT" sz="2800" dirty="0"/>
              <a:t> existem três tipos de dados principais: </a:t>
            </a:r>
            <a:r>
              <a:rPr lang="pt-PT" sz="2800" dirty="0" err="1"/>
              <a:t>string</a:t>
            </a:r>
            <a:r>
              <a:rPr lang="pt-PT" sz="2800" dirty="0"/>
              <a:t>, numérico e data e hora.</a:t>
            </a:r>
          </a:p>
        </p:txBody>
      </p:sp>
    </p:spTree>
    <p:extLst>
      <p:ext uri="{BB962C8B-B14F-4D97-AF65-F5344CB8AC3E}">
        <p14:creationId xmlns:p14="http://schemas.microsoft.com/office/powerpoint/2010/main" val="11970809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dirty="0"/>
              <a:t>Criação de estruturas em SQL – Tipos de dados: </a:t>
            </a:r>
            <a:r>
              <a:rPr lang="pt-PT" dirty="0" err="1"/>
              <a:t>String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2F683D-2E1C-3890-FE61-83258B9E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7" y="2002919"/>
            <a:ext cx="8902728" cy="41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352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dirty="0"/>
              <a:t>Criação de estruturas em SQL – Tipos de dados: </a:t>
            </a:r>
            <a:r>
              <a:rPr lang="pt-PT" dirty="0" err="1"/>
              <a:t>String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1B2BEC-A679-B7D2-8C04-41715984F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905878" cy="390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31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dirty="0"/>
              <a:t>Criação de estruturas em SQL – Tipos de dados: </a:t>
            </a:r>
            <a:r>
              <a:rPr lang="pt-PT" dirty="0" err="1"/>
              <a:t>String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6EB6BF-2D3A-4397-C565-00DF7287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88039"/>
            <a:ext cx="10674285" cy="231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7219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001666-377B-B9DB-9EE7-9CCBF59BE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0" y="1904214"/>
            <a:ext cx="9382827" cy="43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99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A75E79-22E3-2BA6-5974-B36D37A3C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00" y="1939810"/>
            <a:ext cx="117157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(DQL)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SELECT – Quando usado em conjunto com FROM passa a ser considerado parte do DML</a:t>
            </a:r>
          </a:p>
        </p:txBody>
      </p:sp>
    </p:spTree>
    <p:extLst>
      <p:ext uri="{BB962C8B-B14F-4D97-AF65-F5344CB8AC3E}">
        <p14:creationId xmlns:p14="http://schemas.microsoft.com/office/powerpoint/2010/main" val="41511893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A94D8D-A068-30AA-FA7F-CA2AECE5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286754" cy="427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894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90600"/>
            <a:ext cx="11582400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Numérico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562DD3-BAAD-43C8-1662-7E093289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36362"/>
            <a:ext cx="10748963" cy="21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40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Data e hora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4C9157-2902-F6CE-A3FF-74F2EFFD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2564680"/>
            <a:ext cx="118205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611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7A151-E9C3-43F0-B9E9-D386D59E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1" y="990600"/>
            <a:ext cx="11692379" cy="1143000"/>
          </a:xfrm>
        </p:spPr>
        <p:txBody>
          <a:bodyPr/>
          <a:lstStyle/>
          <a:p>
            <a:r>
              <a:rPr lang="pt-PT" sz="3000" dirty="0"/>
              <a:t>Criação de estruturas em SQL – Tipos de dados: Data e hora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94B463-6C16-5F36-05A6-9AF7D7CD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2133600"/>
            <a:ext cx="10545844" cy="426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2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(DML)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INSERT</a:t>
            </a:r>
          </a:p>
          <a:p>
            <a:r>
              <a:rPr lang="pt-PT" dirty="0"/>
              <a:t>DELETE</a:t>
            </a:r>
          </a:p>
          <a:p>
            <a:r>
              <a:rPr lang="pt-PT" dirty="0"/>
              <a:t>UPDATE</a:t>
            </a:r>
          </a:p>
          <a:p>
            <a:r>
              <a:rPr lang="pt-PT" dirty="0"/>
              <a:t>LOCK – Controlo de concorrência</a:t>
            </a:r>
          </a:p>
        </p:txBody>
      </p:sp>
    </p:spTree>
    <p:extLst>
      <p:ext uri="{BB962C8B-B14F-4D97-AF65-F5344CB8AC3E}">
        <p14:creationId xmlns:p14="http://schemas.microsoft.com/office/powerpoint/2010/main" val="428197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(DCL)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GRANT</a:t>
            </a:r>
          </a:p>
          <a:p>
            <a:r>
              <a:rPr lang="pt-PT" dirty="0"/>
              <a:t>REVOKE</a:t>
            </a:r>
          </a:p>
        </p:txBody>
      </p:sp>
    </p:spTree>
    <p:extLst>
      <p:ext uri="{BB962C8B-B14F-4D97-AF65-F5344CB8AC3E}">
        <p14:creationId xmlns:p14="http://schemas.microsoft.com/office/powerpoint/2010/main" val="1914699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(TCL)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ADF0FE-3549-4FEB-B856-8A163D684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COMMIT</a:t>
            </a:r>
          </a:p>
          <a:p>
            <a:r>
              <a:rPr lang="pt-PT" dirty="0"/>
              <a:t>ROLLBACK</a:t>
            </a:r>
          </a:p>
        </p:txBody>
      </p:sp>
    </p:spTree>
    <p:extLst>
      <p:ext uri="{BB962C8B-B14F-4D97-AF65-F5344CB8AC3E}">
        <p14:creationId xmlns:p14="http://schemas.microsoft.com/office/powerpoint/2010/main" val="3867892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62E17-E46E-4CD5-9D76-23B499898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– Comandos mais usados (terminologia)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64301C-9F9A-62AE-0F72-12CC9FB3A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231" y="1926861"/>
            <a:ext cx="5132221" cy="440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54AF0-8F46-4273-BFEF-0E70E1AE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Ferramenta de texto para escrever SQL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2945019-7EC4-41B9-9614-C4674D09A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Bloco de notas</a:t>
            </a:r>
          </a:p>
          <a:p>
            <a:r>
              <a:rPr lang="pt-PT" dirty="0" err="1"/>
              <a:t>Brackets</a:t>
            </a:r>
            <a:endParaRPr lang="pt-PT" dirty="0"/>
          </a:p>
          <a:p>
            <a:r>
              <a:rPr lang="pt-PT" dirty="0">
                <a:highlight>
                  <a:srgbClr val="FFFF00"/>
                </a:highlight>
              </a:rPr>
              <a:t>Visual </a:t>
            </a:r>
            <a:r>
              <a:rPr lang="pt-PT" dirty="0" err="1">
                <a:highlight>
                  <a:srgbClr val="FFFF00"/>
                </a:highlight>
              </a:rPr>
              <a:t>Code</a:t>
            </a:r>
            <a:endParaRPr lang="pt-PT" dirty="0">
              <a:highlight>
                <a:srgbClr val="FFFF00"/>
              </a:highlight>
            </a:endParaRPr>
          </a:p>
          <a:p>
            <a:r>
              <a:rPr lang="pt-PT" dirty="0" err="1"/>
              <a:t>Noted</a:t>
            </a:r>
            <a:r>
              <a:rPr lang="pt-PT" dirty="0"/>
              <a:t> </a:t>
            </a:r>
            <a:r>
              <a:rPr lang="pt-PT" dirty="0" err="1"/>
              <a:t>pad</a:t>
            </a:r>
            <a:r>
              <a:rPr lang="pt-PT" dirty="0"/>
              <a:t>++</a:t>
            </a:r>
          </a:p>
          <a:p>
            <a:r>
              <a:rPr lang="pt-P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074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Acesso à Base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BF225A-49CE-5A5D-2D25-51DD8476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0917"/>
            <a:ext cx="7442663" cy="353223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17ECF76-4B07-C332-65FA-78F55F7FD28A}"/>
              </a:ext>
            </a:extLst>
          </p:cNvPr>
          <p:cNvSpPr txBox="1"/>
          <p:nvPr/>
        </p:nvSpPr>
        <p:spPr>
          <a:xfrm>
            <a:off x="609599" y="5998807"/>
            <a:ext cx="74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Dados para login enviados pelo teams individualmente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E9CB06-4F0B-32C3-BD59-A7B46C5A4A90}"/>
              </a:ext>
            </a:extLst>
          </p:cNvPr>
          <p:cNvSpPr txBox="1"/>
          <p:nvPr/>
        </p:nvSpPr>
        <p:spPr>
          <a:xfrm>
            <a:off x="609598" y="5498068"/>
            <a:ext cx="74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Acesso à base de dados: </a:t>
            </a:r>
            <a:r>
              <a:rPr lang="pt-PT" dirty="0" err="1">
                <a:hlinkClick r:id="rId3"/>
              </a:rPr>
              <a:t>phpMyAdmin</a:t>
            </a:r>
            <a:r>
              <a:rPr lang="pt-PT" dirty="0">
                <a:hlinkClick r:id="rId3"/>
              </a:rPr>
              <a:t> (artincode.pt)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1739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Acesso à Base de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17ECF76-4B07-C332-65FA-78F55F7FD28A}"/>
              </a:ext>
            </a:extLst>
          </p:cNvPr>
          <p:cNvSpPr txBox="1"/>
          <p:nvPr/>
        </p:nvSpPr>
        <p:spPr>
          <a:xfrm>
            <a:off x="609599" y="5998807"/>
            <a:ext cx="744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Entrar na base de dados apenas clicando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1CE9BD-04DF-AAA8-F385-4CDDD22B1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920258"/>
            <a:ext cx="7167239" cy="379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89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Horário, assiduidade e outras considerações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0" y="2132857"/>
            <a:ext cx="11466351" cy="3916363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Carga horária 60 horas (Presença obrigatória: 90% (54 horas))</a:t>
            </a:r>
          </a:p>
          <a:p>
            <a:r>
              <a:rPr lang="pt-PT" dirty="0"/>
              <a:t>Toda a formação é síncrona sendo a sua presença obrigatória</a:t>
            </a:r>
          </a:p>
          <a:p>
            <a:r>
              <a:rPr lang="pt-PT" dirty="0"/>
              <a:t>A assiduidade e pontualidade são registadas por unidades de 15 minutos</a:t>
            </a:r>
          </a:p>
          <a:p>
            <a:r>
              <a:rPr lang="pt-PT" dirty="0"/>
              <a:t>A formação tem inicio às 19.00 e termina às 23.00 com intervalo de 20 minutos para descanso</a:t>
            </a:r>
          </a:p>
          <a:p>
            <a:r>
              <a:rPr lang="pt-PT" dirty="0"/>
              <a:t>O horário está publicado no portal do formando e partilhado no calendário do TEAMS</a:t>
            </a:r>
          </a:p>
          <a:p>
            <a:r>
              <a:rPr lang="pt-PT" dirty="0"/>
              <a:t>É da responsabilidade do formando garantir todas as condições técnicas para a participação na formação</a:t>
            </a:r>
          </a:p>
          <a:p>
            <a:r>
              <a:rPr lang="pt-PT" dirty="0"/>
              <a:t>No momento de avaliação final (ficha de avaliação) o formando tem a obrigação de manter a sua webcam e microfone ligados durante toda a prova.</a:t>
            </a:r>
          </a:p>
          <a:p>
            <a:r>
              <a:rPr lang="pt-PT" dirty="0"/>
              <a:t>As faltas só precisam de ser justificadas por uma questão de cortesia com o formador.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41847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implementar o SQL – 1 Na caixa de texto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C32749-4C7A-40DB-7328-D537D7E99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3" y="1920765"/>
            <a:ext cx="8490257" cy="30164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A6BFBB1-F544-D635-B510-85AB9E0E4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275" y="4937234"/>
            <a:ext cx="10191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72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implementar o SQL – 2 Na consola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1468F4-4115-5BEB-69DB-EA5B63EB6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575" y="3157702"/>
            <a:ext cx="45148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4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Como implementar o SQL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4BC7CCB-A1E0-5747-35A6-C2F72648A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696277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86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de uma </a:t>
            </a:r>
            <a:r>
              <a:rPr lang="pt-PT" sz="2800" b="1" dirty="0" err="1"/>
              <a:t>Query</a:t>
            </a:r>
            <a:r>
              <a:rPr lang="pt-PT" sz="2800" b="1" dirty="0"/>
              <a:t> sem invocar tabelas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86E1CF-0C5D-DDE8-AAA1-8AA0836F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10905"/>
            <a:ext cx="35909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18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simples de uma </a:t>
            </a:r>
            <a:r>
              <a:rPr lang="pt-PT" sz="2800" b="1" dirty="0" err="1"/>
              <a:t>query</a:t>
            </a:r>
            <a:endParaRPr lang="pt-PT" sz="28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0539FD-EB91-4425-16C9-31D5B584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42974"/>
            <a:ext cx="1869649" cy="97697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B0958EE-7376-3E9A-752E-03335066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13853"/>
            <a:ext cx="5110444" cy="19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de uma </a:t>
            </a:r>
            <a:r>
              <a:rPr lang="pt-PT" sz="2800" b="1" dirty="0" err="1"/>
              <a:t>Query</a:t>
            </a:r>
            <a:r>
              <a:rPr lang="pt-PT" sz="2800" b="1" dirty="0"/>
              <a:t> sem invocar tabelas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A9AC8-9F94-9EE6-86DA-989BE457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52978"/>
            <a:ext cx="88392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90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Exemplo de uma </a:t>
            </a:r>
            <a:r>
              <a:rPr lang="pt-PT" sz="2800" b="1" dirty="0" err="1"/>
              <a:t>Query</a:t>
            </a:r>
            <a:r>
              <a:rPr lang="pt-PT" sz="2800" b="1" dirty="0"/>
              <a:t> sem invocar tabelas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DB57D6-F2C1-ABAB-D4DE-727ECB3C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" y="2305630"/>
            <a:ext cx="306705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15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 – Exercício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7F588ED-1FFA-5639-CAE7-4B62E80A8460}"/>
              </a:ext>
            </a:extLst>
          </p:cNvPr>
          <p:cNvSpPr txBox="1"/>
          <p:nvPr/>
        </p:nvSpPr>
        <p:spPr>
          <a:xfrm>
            <a:off x="523783" y="1978300"/>
            <a:ext cx="1139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Tendo como ponto de partida o exemplo apresentado, altero o seu SQL de modo a obter o seguinte resultado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948093-6F3D-F055-5DCA-AB0CBE28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3" y="2729841"/>
            <a:ext cx="5172075" cy="10191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9CA4B43-1F96-2E32-238F-45FD3605FF43}"/>
              </a:ext>
            </a:extLst>
          </p:cNvPr>
          <p:cNvSpPr txBox="1"/>
          <p:nvPr/>
        </p:nvSpPr>
        <p:spPr>
          <a:xfrm>
            <a:off x="6111265" y="3429000"/>
            <a:ext cx="76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v_01</a:t>
            </a:r>
          </a:p>
        </p:txBody>
      </p:sp>
    </p:spTree>
    <p:extLst>
      <p:ext uri="{BB962C8B-B14F-4D97-AF65-F5344CB8AC3E}">
        <p14:creationId xmlns:p14="http://schemas.microsoft.com/office/powerpoint/2010/main" val="3022430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2800" b="1" dirty="0"/>
              <a:t>SELECT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3F4B253-18DA-3CC5-27D3-FD991821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114" y="1639229"/>
            <a:ext cx="5081471" cy="40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81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803CD3-1A33-0913-D646-1BAC2D1D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039" y="1935562"/>
            <a:ext cx="3371850" cy="43624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2CD692-30C5-8565-E8DE-9D8B9C2D9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11" y="1978424"/>
            <a:ext cx="2914650" cy="423862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1434CF6-878A-AD7A-621C-CFD9F84CF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50" y="1978424"/>
            <a:ext cx="33909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27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Avaliação ao módulo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0" y="2132857"/>
            <a:ext cx="11466351" cy="3916363"/>
          </a:xfrm>
        </p:spPr>
        <p:txBody>
          <a:bodyPr>
            <a:normAutofit/>
          </a:bodyPr>
          <a:lstStyle/>
          <a:p>
            <a:r>
              <a:rPr lang="pt-PT" dirty="0"/>
              <a:t>Realização e entrega dentro dos prazos de 75% das tarefas propostas (40% da nota final)</a:t>
            </a:r>
          </a:p>
          <a:p>
            <a:r>
              <a:rPr lang="pt-PT" dirty="0"/>
              <a:t>Ficha de trabalho final (50% da nota final com nota mínima de 8 valores em 20)</a:t>
            </a:r>
          </a:p>
          <a:p>
            <a:r>
              <a:rPr lang="pt-PT" dirty="0"/>
              <a:t>Autoavaliação (10% da nota final)</a:t>
            </a:r>
          </a:p>
        </p:txBody>
      </p:sp>
    </p:spTree>
    <p:extLst>
      <p:ext uri="{BB962C8B-B14F-4D97-AF65-F5344CB8AC3E}">
        <p14:creationId xmlns:p14="http://schemas.microsoft.com/office/powerpoint/2010/main" val="3496485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DE90E-1A13-4E10-816F-1FE2B408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5A8948-85EE-5351-014E-9C70A23D1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156" y="1945423"/>
            <a:ext cx="4748868" cy="10144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0637376-91C2-6A68-BDD7-0C86A2C9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4" y="1945423"/>
            <a:ext cx="58102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14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DF3AE-6A06-4BA4-8447-47E456156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 coluna1, coluna2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21CBAA-10A5-2D9E-CF38-E9E22932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2963"/>
            <a:ext cx="107727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3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26D15-048F-4B70-AF2E-B11C4774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 *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7657E8-7D10-9A90-21EC-062AF8E8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2962"/>
            <a:ext cx="88011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5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CAFC9-28B3-4F48-8D52-7A26C2CC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SELECT DISTINCT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C6CCA5-3970-857D-CB7B-01B86213A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01" y="1973802"/>
            <a:ext cx="4734757" cy="42987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B96B3A4-1735-D776-F8CA-F5D31DB18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89" y="3713359"/>
            <a:ext cx="5984211" cy="25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0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AE9AB-6C77-48D1-9A34-6353D1FB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WHERE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D8F59B-6F93-2377-688C-B2377474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20" y="2003844"/>
            <a:ext cx="3590925" cy="6191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6BECC16-4EFA-0E5A-3390-F9CE20B8F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20" y="2854370"/>
            <a:ext cx="3914775" cy="5619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E0A768F-B7C7-C3F0-35EF-5EC67CDAA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20" y="3633807"/>
            <a:ext cx="3810000" cy="5334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67D52AD-440B-9473-533D-9D04221EB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320" y="4429126"/>
            <a:ext cx="4133850" cy="5905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2C1ECE-5D80-009F-9C2E-ADD2F49B22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982012"/>
            <a:ext cx="5219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CD7F2-CE07-4D48-BEEA-D426AD6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WHERE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4C9C6EE-712F-D116-13C9-01638303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067" y="2567139"/>
            <a:ext cx="5455051" cy="36214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242C319-F4E3-4688-E7E3-CBF8EADAC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028251"/>
            <a:ext cx="5356302" cy="42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8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CD7F2-CE07-4D48-BEEA-D426AD67F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WHERE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4C9C6EE-712F-D116-13C9-016383033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4" y="2016475"/>
            <a:ext cx="4255363" cy="282504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B274127-180A-9E48-DA1F-B1F2169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54" y="5023143"/>
            <a:ext cx="883920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46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2F49B-85F6-4723-96B0-FF41A2B7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Operadores relacionais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6D7B0E-B2B7-7D8F-6225-3A638E740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98" y="1892301"/>
            <a:ext cx="4857970" cy="8792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622A3F4-54AF-481F-EEE2-8E43181E3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97" y="2897581"/>
            <a:ext cx="8015564" cy="10628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3220B75-ED6F-3C94-9850-1CC25918E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97" y="4022273"/>
            <a:ext cx="8201561" cy="110712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CD069E5-518C-7D1A-3E2C-87715D236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297" y="5335386"/>
            <a:ext cx="5757035" cy="10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9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85302-1C47-4DCC-9B94-E4F437C5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relacionais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FE7F8A-4DCA-157C-2E69-179CD897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1" y="1906787"/>
            <a:ext cx="7879177" cy="103559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C483E22-DD3E-06A8-61C2-35BC9451E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1" y="3049787"/>
            <a:ext cx="5721681" cy="104422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4C04A2-B131-69F9-2B2B-BF652ED06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1" y="4227741"/>
            <a:ext cx="5644011" cy="100107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52FC91-D76A-9007-9564-C3E2F8E6C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1" y="5362546"/>
            <a:ext cx="7861917" cy="100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>
            <a:extLst>
              <a:ext uri="{FF2B5EF4-FFF2-40B4-BE49-F238E27FC236}">
                <a16:creationId xmlns:a16="http://schemas.microsoft.com/office/drawing/2014/main" id="{C35F2AB6-EEA5-40A8-BEF2-3D3C6C3D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BETWEEN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22919A-3723-149F-F5CD-4D2276354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83" y="2108879"/>
            <a:ext cx="7128097" cy="9055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0A72F19-1DD8-0CF0-9EA3-6E14F16D9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3" y="3133353"/>
            <a:ext cx="7012004" cy="91326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D341B8-9D25-31E2-E010-1EEA33203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83" y="4165566"/>
            <a:ext cx="5100343" cy="959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6DA58C-DD86-CAFC-942B-0241E7384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83" y="5261232"/>
            <a:ext cx="7159055" cy="94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6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o SQL?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SQL significa </a:t>
            </a:r>
            <a:r>
              <a:rPr lang="pt-PT" dirty="0" err="1"/>
              <a:t>Structured</a:t>
            </a:r>
            <a:r>
              <a:rPr lang="pt-PT" dirty="0"/>
              <a:t> </a:t>
            </a:r>
            <a:r>
              <a:rPr lang="pt-PT" dirty="0" err="1"/>
              <a:t>Query</a:t>
            </a:r>
            <a:r>
              <a:rPr lang="pt-PT" dirty="0"/>
              <a:t> </a:t>
            </a:r>
            <a:r>
              <a:rPr lang="pt-PT" dirty="0" err="1"/>
              <a:t>Language</a:t>
            </a:r>
            <a:r>
              <a:rPr lang="pt-PT" dirty="0"/>
              <a:t>;</a:t>
            </a:r>
          </a:p>
          <a:p>
            <a:r>
              <a:rPr lang="pt-PT" dirty="0"/>
              <a:t>É uma linguagem padrão ANSI desde 1986 - (</a:t>
            </a:r>
            <a:r>
              <a:rPr lang="pt-PT" dirty="0" err="1"/>
              <a:t>American</a:t>
            </a:r>
            <a:r>
              <a:rPr lang="pt-PT" dirty="0"/>
              <a:t> </a:t>
            </a:r>
            <a:r>
              <a:rPr lang="pt-PT" dirty="0" err="1"/>
              <a:t>National</a:t>
            </a:r>
            <a:r>
              <a:rPr lang="pt-PT" dirty="0"/>
              <a:t> Standards </a:t>
            </a:r>
            <a:r>
              <a:rPr lang="pt-PT" dirty="0" err="1"/>
              <a:t>Institute</a:t>
            </a:r>
            <a:r>
              <a:rPr lang="pt-PT" dirty="0"/>
              <a:t>);</a:t>
            </a:r>
          </a:p>
          <a:p>
            <a:r>
              <a:rPr lang="pt-PT" dirty="0"/>
              <a:t>O SQL é utilizado em Sistemas de Gestão de Base de Dados:</a:t>
            </a:r>
          </a:p>
          <a:p>
            <a:pPr lvl="1"/>
            <a:r>
              <a:rPr lang="pt-PT" dirty="0" err="1"/>
              <a:t>MySQL</a:t>
            </a:r>
            <a:endParaRPr lang="pt-PT" dirty="0"/>
          </a:p>
          <a:p>
            <a:pPr lvl="1"/>
            <a:r>
              <a:rPr lang="pt-PT" dirty="0"/>
              <a:t>SQL Server</a:t>
            </a:r>
          </a:p>
          <a:p>
            <a:pPr lvl="1"/>
            <a:r>
              <a:rPr lang="pt-PT" dirty="0"/>
              <a:t>MS Access</a:t>
            </a:r>
          </a:p>
          <a:p>
            <a:pPr lvl="1"/>
            <a:r>
              <a:rPr lang="pt-PT" dirty="0"/>
              <a:t>Oracle</a:t>
            </a:r>
          </a:p>
          <a:p>
            <a:pPr lvl="1"/>
            <a:r>
              <a:rPr lang="pt-PT" dirty="0" err="1"/>
              <a:t>PostgreSQL</a:t>
            </a:r>
            <a:endParaRPr lang="pt-PT" dirty="0"/>
          </a:p>
          <a:p>
            <a:pPr lvl="1"/>
            <a:r>
              <a:rPr lang="pt-PT" dirty="0"/>
              <a:t>… outros</a:t>
            </a:r>
          </a:p>
        </p:txBody>
      </p:sp>
    </p:spTree>
    <p:extLst>
      <p:ext uri="{BB962C8B-B14F-4D97-AF65-F5344CB8AC3E}">
        <p14:creationId xmlns:p14="http://schemas.microsoft.com/office/powerpoint/2010/main" val="643595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50727-0BDB-46B5-9B16-F05709E1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IN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EBB945-AFA7-2500-38B3-59F27B6F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8876"/>
            <a:ext cx="62674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6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50727-0BDB-46B5-9B16-F05709E1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IN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77F1E2-4185-5E42-520A-B7F2FF53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43523"/>
            <a:ext cx="94773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2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50727-0BDB-46B5-9B16-F05709E1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IN (</a:t>
            </a:r>
            <a:r>
              <a:rPr lang="pt-PT" dirty="0"/>
              <a:t>NOT)</a:t>
            </a:r>
            <a:endParaRPr lang="pt-PT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1D1C28-FFB5-8251-9AA8-1B0ED0C5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59412"/>
            <a:ext cx="98869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082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B0873-FFEC-40A0-A537-9305024B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LIKE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38ECCF-E3D8-858F-641F-9C7E13295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93832"/>
            <a:ext cx="62484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B0873-FFEC-40A0-A537-9305024BE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LIKE (NOT)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A75001-6448-8CBE-3778-78D007ABB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71969"/>
            <a:ext cx="67437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6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E33B10-D96F-4780-9CBF-422E1605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Operador </a:t>
            </a:r>
            <a:r>
              <a:rPr lang="pt-PT" b="1" dirty="0"/>
              <a:t>LIKE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10799A-4A5B-57D8-092C-01F6BE8E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00" y="2133600"/>
            <a:ext cx="63817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034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16DA5-65F7-405E-9567-DEF8C675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Cláusula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graphicFrame>
        <p:nvGraphicFramePr>
          <p:cNvPr id="10" name="Tabela 10">
            <a:extLst>
              <a:ext uri="{FF2B5EF4-FFF2-40B4-BE49-F238E27FC236}">
                <a16:creationId xmlns:a16="http://schemas.microsoft.com/office/drawing/2014/main" id="{16D52FA7-20D6-4819-83FC-0408609B60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484511"/>
              </p:ext>
            </p:extLst>
          </p:nvPr>
        </p:nvGraphicFramePr>
        <p:xfrm>
          <a:off x="2817922" y="2890946"/>
          <a:ext cx="52578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104654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181622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189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 and 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17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6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45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52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684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16DA5-65F7-405E-9567-DEF8C6754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Cláusula </a:t>
            </a:r>
            <a:r>
              <a:rPr lang="pt-PT" b="1" dirty="0"/>
              <a:t>OR</a:t>
            </a:r>
            <a:r>
              <a:rPr lang="pt-PT" dirty="0"/>
              <a:t> 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731AD138-77DE-4158-9972-4C15E1DF69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208188"/>
              </p:ext>
            </p:extLst>
          </p:nvPr>
        </p:nvGraphicFramePr>
        <p:xfrm>
          <a:off x="2402151" y="3077715"/>
          <a:ext cx="525780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01046549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181622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18939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A </a:t>
                      </a:r>
                      <a:r>
                        <a:rPr lang="pt-PT" sz="2400" dirty="0" err="1"/>
                        <a:t>or</a:t>
                      </a:r>
                      <a:r>
                        <a:rPr lang="pt-PT" sz="2400" dirty="0"/>
                        <a:t> B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686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171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686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V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453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2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52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9412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2ED0D-FF7C-49E8-95C8-A1AEAD6F4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Relembrando a tabela curso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BDCA87-C56F-C518-7271-DD64E650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82012"/>
            <a:ext cx="52197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14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5B43-C681-43EA-80FA-729A3825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OR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05781FB-26FE-4099-1926-06068816D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90439"/>
            <a:ext cx="99250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4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92B93-5968-4BD8-B26D-F92382356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se pode fazer com SQL?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03C4E44-E5E0-4A16-960A-F8BDAEEC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Criar </a:t>
            </a:r>
            <a:r>
              <a:rPr lang="pt-PT" b="1" dirty="0"/>
              <a:t>bases de dados </a:t>
            </a:r>
            <a:r>
              <a:rPr lang="pt-PT" dirty="0"/>
              <a:t>(BD);</a:t>
            </a:r>
          </a:p>
          <a:p>
            <a:r>
              <a:rPr lang="pt-PT" dirty="0"/>
              <a:t>Criar </a:t>
            </a:r>
            <a:r>
              <a:rPr lang="pt-PT" b="1" dirty="0"/>
              <a:t>tabelas</a:t>
            </a:r>
            <a:r>
              <a:rPr lang="pt-PT" dirty="0"/>
              <a:t> numa BD;</a:t>
            </a:r>
          </a:p>
          <a:p>
            <a:r>
              <a:rPr lang="pt-PT" b="1" dirty="0"/>
              <a:t>Inserir</a:t>
            </a:r>
            <a:r>
              <a:rPr lang="pt-PT" dirty="0"/>
              <a:t> registos (dados) numa BD;</a:t>
            </a:r>
          </a:p>
          <a:p>
            <a:r>
              <a:rPr lang="pt-PT" b="1" dirty="0"/>
              <a:t>Recuperar</a:t>
            </a:r>
            <a:r>
              <a:rPr lang="pt-PT" dirty="0"/>
              <a:t> (obter) dados de uma BD;</a:t>
            </a:r>
          </a:p>
          <a:p>
            <a:r>
              <a:rPr lang="pt-PT" b="1" dirty="0"/>
              <a:t>Atualizar</a:t>
            </a:r>
            <a:r>
              <a:rPr lang="pt-PT" dirty="0"/>
              <a:t> dados de uma BD;</a:t>
            </a:r>
          </a:p>
          <a:p>
            <a:r>
              <a:rPr lang="pt-PT" b="1" dirty="0"/>
              <a:t>Apagar</a:t>
            </a:r>
            <a:r>
              <a:rPr lang="pt-PT" dirty="0"/>
              <a:t> dados de uma BD;</a:t>
            </a:r>
          </a:p>
          <a:p>
            <a:r>
              <a:rPr lang="pt-PT" dirty="0"/>
              <a:t>Criar </a:t>
            </a:r>
            <a:r>
              <a:rPr lang="pt-PT" b="1" dirty="0"/>
              <a:t>procedimentos</a:t>
            </a:r>
            <a:r>
              <a:rPr lang="pt-PT" dirty="0"/>
              <a:t> dados numa BD;</a:t>
            </a:r>
          </a:p>
          <a:p>
            <a:r>
              <a:rPr lang="pt-PT" dirty="0"/>
              <a:t>Criar </a:t>
            </a:r>
            <a:r>
              <a:rPr lang="pt-PT" b="1" dirty="0" err="1"/>
              <a:t>views</a:t>
            </a:r>
            <a:r>
              <a:rPr lang="pt-PT" dirty="0"/>
              <a:t> numa BD;</a:t>
            </a:r>
          </a:p>
          <a:p>
            <a:r>
              <a:rPr lang="pt-PT" dirty="0"/>
              <a:t>Definir </a:t>
            </a:r>
            <a:r>
              <a:rPr lang="pt-PT" b="1" dirty="0"/>
              <a:t>permissões</a:t>
            </a:r>
            <a:r>
              <a:rPr lang="pt-PT" dirty="0"/>
              <a:t> em tabelas, procedimentos e vistas numa BD;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0793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D566E-D88A-47B0-B533-64F787FE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OR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B865C4-922B-D3E5-92CF-90CA9A99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63" y="3639595"/>
            <a:ext cx="99060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03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20963-745D-4BBF-B779-6A7F585E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07D097-924F-F447-2DBC-0F918A02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2876550"/>
            <a:ext cx="94202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77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234C7-94BB-48CF-AE09-F1794374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1D31AB-5A5A-7ADD-8E45-241842A4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09385"/>
            <a:ext cx="96583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41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B3E19-8189-4B54-A69D-33806212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Operações lógicas - Operador </a:t>
            </a:r>
            <a:r>
              <a:rPr lang="pt-PT" b="1" dirty="0"/>
              <a:t>AND</a:t>
            </a:r>
            <a:r>
              <a:rPr lang="pt-PT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F70A9-B56B-5E75-7CFB-C86EF6712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79404"/>
            <a:ext cx="97821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43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B49CC-9BF1-42CC-85F7-6C0B2BE4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ORDER BY - </a:t>
            </a:r>
            <a:r>
              <a:rPr lang="pt-PT" dirty="0"/>
              <a:t>Ordenação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C966FB-06D8-7B4C-2E3D-4D86696A5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0820"/>
            <a:ext cx="52768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25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FB49CC-9BF1-42CC-85F7-6C0B2BE4C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ORDER BY - </a:t>
            </a:r>
            <a:r>
              <a:rPr lang="pt-PT" dirty="0"/>
              <a:t>Ordenação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D48088-1763-0E60-B024-122DC75DA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0" y="2022240"/>
            <a:ext cx="6667500" cy="43910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6BD6373-BED4-C5CC-E3BC-EAD375347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806" y="2022240"/>
            <a:ext cx="3427677" cy="28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85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A1542-73A5-4D88-8DDF-AD6B6638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ORDER BY ASC, DESC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D4F216-1A81-3468-3216-8B9C841F2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22088"/>
            <a:ext cx="68294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84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56DEE-BDF0-498D-A96E-3B35DEF4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LIMIT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D90AE-BE3A-AA94-51D7-9541528B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11" y="3333749"/>
            <a:ext cx="5391150" cy="27051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6B1D803-7957-755C-CA81-4B8B59A61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11" y="3333749"/>
            <a:ext cx="5200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16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156DEE-BDF0-498D-A96E-3B35DEF4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LIMIT</a:t>
            </a: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B13FAB-786F-7292-5D54-638CBDC75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238" y="3209925"/>
            <a:ext cx="5248275" cy="2657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53A145A-96A9-2FF5-128C-0B4FEFEE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8" y="3209925"/>
            <a:ext cx="52006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00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8763-744E-4219-9DF5-1FD60D9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Min()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0D78FFB-9887-D8A3-D77A-176DDD7B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8" y="2188700"/>
            <a:ext cx="3048000" cy="13979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D2E4801-7402-B0AD-3067-56DB8967A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8" y="3861792"/>
            <a:ext cx="5759668" cy="177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2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095D5-A0E4-4520-8B0B-58B606EE3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Apesar de o SQL ser um padrão…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B12D40-E81D-4673-9EC4-A93D8A941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Apesar do SQL ser um padrão ANSI e ISO existem diferentes versões da linguagem.</a:t>
            </a:r>
          </a:p>
          <a:p>
            <a:r>
              <a:rPr lang="pt-PT" dirty="0"/>
              <a:t>Apesar de tudo, a maioria dos comandos (SELECT, UPDATE, DELETE, INSERT, WHERE) são de certa forma semelhantes.</a:t>
            </a:r>
          </a:p>
          <a:p>
            <a:r>
              <a:rPr lang="pt-PT" dirty="0"/>
              <a:t>Quase todos os SGBD (programas) têm as suas próprias extensões proprietárias.</a:t>
            </a:r>
          </a:p>
        </p:txBody>
      </p:sp>
    </p:spTree>
    <p:extLst>
      <p:ext uri="{BB962C8B-B14F-4D97-AF65-F5344CB8AC3E}">
        <p14:creationId xmlns:p14="http://schemas.microsoft.com/office/powerpoint/2010/main" val="1095476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8763-744E-4219-9DF5-1FD60D9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MAX()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E6B366-CCCC-BD0B-6751-E8DFB3B6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50" y="1300655"/>
            <a:ext cx="3875050" cy="45720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A06D49-B128-B96A-28BA-1517F63D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8" y="2253829"/>
            <a:ext cx="2900855" cy="13328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385F062-2337-F31E-DE36-A0E52F13C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18" y="4043363"/>
            <a:ext cx="5061070" cy="16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280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8763-744E-4219-9DF5-1FD60D91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MAX()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FE6B366-CCCC-BD0B-6751-E8DFB3B6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577" y="1562100"/>
            <a:ext cx="3875050" cy="457200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9A06D49-B128-B96A-28BA-1517F63D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38519"/>
            <a:ext cx="2900855" cy="133282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D31FFD5-C51E-F61E-1A8A-5772DEA34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25" y="3360060"/>
            <a:ext cx="3875050" cy="136434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3BE9629-1EB4-F4DD-23DB-93D1F05EC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25" y="4930568"/>
            <a:ext cx="6197327" cy="130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630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0E422-8B9E-4FCF-BB99-3F75847E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Count</a:t>
            </a:r>
            <a:r>
              <a:rPr lang="pt-PT" b="1" dirty="0"/>
              <a:t>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DBB6FE-94EC-6672-CC6C-38C4926C3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13" y="2133600"/>
            <a:ext cx="6667449" cy="16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890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180CC-9906-4BF1-B063-9013AC63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AVG()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1658E2-0159-BBD0-8105-0E80554A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48577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7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180CC-9906-4BF1-B063-9013AC63C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AVG()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2A851A-D259-7407-1586-0B042AD5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53682"/>
            <a:ext cx="6454830" cy="431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976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549F3-E0F6-4D9C-AAE4-FDEBFD39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SUM()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90F79B-04A8-D1C3-A83A-CB1D77629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3423"/>
            <a:ext cx="5086530" cy="16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323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549F3-E0F6-4D9C-AAE4-FDEBFD39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SUM()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443972-201D-3EC2-9E2E-453CA9B5B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80772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43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1549F3-E0F6-4D9C-AAE4-FDEBFD39D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SUM()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719152-3D2E-5DC6-5749-39854E2DC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7340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188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3E60E-34F4-4780-BC6B-E953F49AB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E5C068B-C855-4F0C-A73D-F686B9E1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O operador LIKE é utilizado para pesquisar um padrão dentro de uma coluna;</a:t>
            </a:r>
          </a:p>
          <a:p>
            <a:r>
              <a:rPr lang="pt-PT" dirty="0"/>
              <a:t>Podem ser usado em simultâneo com os símbolos (</a:t>
            </a:r>
            <a:r>
              <a:rPr lang="pt-PT" dirty="0" err="1"/>
              <a:t>wildcards</a:t>
            </a:r>
            <a:r>
              <a:rPr lang="pt-PT" dirty="0"/>
              <a:t>) % (percentagem) e _ (</a:t>
            </a:r>
            <a:r>
              <a:rPr lang="pt-PT" dirty="0" err="1"/>
              <a:t>underscore</a:t>
            </a:r>
            <a:r>
              <a:rPr lang="pt-PT" dirty="0"/>
              <a:t>);</a:t>
            </a:r>
          </a:p>
          <a:p>
            <a:r>
              <a:rPr lang="pt-PT" dirty="0"/>
              <a:t>O símbolo percentagem ( % ) representa nenhum, um ou múltiplos caracteres;</a:t>
            </a:r>
          </a:p>
          <a:p>
            <a:r>
              <a:rPr lang="pt-PT" dirty="0"/>
              <a:t>O símbolo </a:t>
            </a:r>
            <a:r>
              <a:rPr lang="pt-PT" dirty="0" err="1"/>
              <a:t>underscore</a:t>
            </a:r>
            <a:r>
              <a:rPr lang="pt-PT" dirty="0"/>
              <a:t> ( _ ) representa um único caracter;</a:t>
            </a:r>
          </a:p>
          <a:p>
            <a:r>
              <a:rPr lang="pt-PT" dirty="0"/>
              <a:t>Se usarmos dois símbolos </a:t>
            </a:r>
            <a:r>
              <a:rPr lang="pt-PT" dirty="0" err="1"/>
              <a:t>underscore</a:t>
            </a:r>
            <a:r>
              <a:rPr lang="pt-PT" dirty="0"/>
              <a:t> seguido ( __ ) estamos a procurar dois caracteres. </a:t>
            </a:r>
          </a:p>
        </p:txBody>
      </p:sp>
    </p:spTree>
    <p:extLst>
      <p:ext uri="{BB962C8B-B14F-4D97-AF65-F5344CB8AC3E}">
        <p14:creationId xmlns:p14="http://schemas.microsoft.com/office/powerpoint/2010/main" val="5045003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AC715-4496-4898-9E29-91A0EAA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Wildcards</a:t>
            </a:r>
            <a:r>
              <a:rPr lang="pt-PT" dirty="0"/>
              <a:t> do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EE87EF-4510-4652-97B9-1A404D465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WHERE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curso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LIKE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‘e%' -  Qualquer valor começado por “e”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24F61FA-2FDB-9CFB-39AE-E2C4EBB6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86138"/>
            <a:ext cx="57912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4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D0612-9755-444A-A9FB-99996317C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6" y="1175565"/>
            <a:ext cx="10909640" cy="124939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Estrutura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uma</a:t>
            </a: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tabela</a:t>
            </a: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071543-7E53-4813-B772-FF9A9458D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983039"/>
            <a:ext cx="11548872" cy="288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545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AC715-4496-4898-9E29-91A0EAA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Wildcards</a:t>
            </a:r>
            <a:r>
              <a:rPr lang="pt-PT" dirty="0"/>
              <a:t> do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EE87EF-4510-4652-97B9-1A404D465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WHERE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curso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LIKE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‘%o' - Qualquer valor terminado em “o”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35EE54-0CE1-75F8-DE57-47F26BF5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19" y="2915495"/>
            <a:ext cx="57721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75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AC715-4496-4898-9E29-91A0EAA7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Wildcards</a:t>
            </a:r>
            <a:r>
              <a:rPr lang="pt-PT" dirty="0"/>
              <a:t> do operador </a:t>
            </a:r>
            <a:r>
              <a:rPr lang="pt-PT" b="1" dirty="0"/>
              <a:t>LIKE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EE87EF-4510-4652-97B9-1A404D465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9588"/>
            <a:ext cx="10972800" cy="391636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WHERE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curso </a:t>
            </a:r>
            <a:r>
              <a:rPr lang="pt-PT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LIKE</a:t>
            </a:r>
            <a:r>
              <a:rPr lang="pt-PT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‘%s%' - Qualquer valor que contenha o “s”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86F46B-C79F-6986-A12E-ABC7670E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75424"/>
            <a:ext cx="56388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61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85EBC-F71C-43CC-9F80-C50861952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SQL </a:t>
            </a:r>
            <a:r>
              <a:rPr lang="pt-PT" b="1" dirty="0" err="1"/>
              <a:t>Aliases</a:t>
            </a:r>
            <a:endParaRPr lang="pt-PT" b="1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0ADFC6-321B-4129-BC1F-15DAEDFA3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81" y="1930016"/>
            <a:ext cx="10972800" cy="3916363"/>
          </a:xfrm>
        </p:spPr>
        <p:txBody>
          <a:bodyPr/>
          <a:lstStyle/>
          <a:p>
            <a:r>
              <a:rPr lang="pt-PT" dirty="0"/>
              <a:t>Serve para alterar o nome de uma tabela ou campo no momento da sua projeção;</a:t>
            </a:r>
          </a:p>
          <a:p>
            <a:r>
              <a:rPr lang="pt-PT" dirty="0"/>
              <a:t>Simplificar a leitura das tabelas ou colunas;</a:t>
            </a:r>
          </a:p>
          <a:p>
            <a:r>
              <a:rPr lang="pt-PT" dirty="0"/>
              <a:t>Também pode ser omitido</a:t>
            </a:r>
          </a:p>
          <a:p>
            <a:endParaRPr lang="pt-PT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06D47C0-B6A9-4829-0F39-2D132753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075257"/>
            <a:ext cx="5894440" cy="133487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A46A6E0-A6A0-FBF0-CEC7-8A494270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670738"/>
            <a:ext cx="6074423" cy="12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23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–LENGTH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809FC5-8ADB-6DBE-9452-A70E3E12D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54578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23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CONCAT()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AAFE8D-8C0E-CB1A-10DE-548851D7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7986"/>
            <a:ext cx="88296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80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CONCAT()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0D692B-DE63-25EB-EABC-8F0E14B2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5995"/>
            <a:ext cx="85058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6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CONCAT_WS()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7DB105-8E38-9140-1011-AB3E9BEF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8514"/>
            <a:ext cx="84391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835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FORMAT()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270F0F-11E8-2A09-D1F3-1CCC2201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90725"/>
            <a:ext cx="4496045" cy="159330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1BACA74-211E-B76C-D047-430C1EE9A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655" y="3228318"/>
            <a:ext cx="5886450" cy="16097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C970ED-7FC4-4BF2-CD8F-BC64C0D08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80" y="4706008"/>
            <a:ext cx="586740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019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LCASE()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07B958-E4E2-C3A9-0359-D0169747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73166"/>
            <a:ext cx="44481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84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UCASE()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20114F-47E4-0621-A0A4-C0B8E8F1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29" y="1905000"/>
            <a:ext cx="3161775" cy="45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291DC-0327-4814-BACF-8E56E26B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Exemplo de registo guardados numa tabela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61D2A6-7BA3-454C-B101-086D29775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92" y="2025315"/>
            <a:ext cx="7612230" cy="42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51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LEFT()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9C4C9B-1926-EF33-0EC4-E2D09D7B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7986"/>
            <a:ext cx="4890914" cy="44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51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MYSQL – RIGHT()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7DFAF2-3730-2E2A-03ED-0853BA0A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60760"/>
            <a:ext cx="4468427" cy="43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322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ADDDATE()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752F6A-DFB4-7420-9C41-192100B9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34573"/>
            <a:ext cx="6810375" cy="15906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5532A3C-2DB4-27D0-AB3A-E902F79EE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65" y="3936288"/>
            <a:ext cx="7915275" cy="5619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6E38214-89A4-1882-0414-8F9B2C1DA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5" y="4543753"/>
            <a:ext cx="223837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7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ADDDATE()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36037A8-7ADD-351B-4458-D6205DD25FCF}"/>
              </a:ext>
            </a:extLst>
          </p:cNvPr>
          <p:cNvSpPr txBox="1"/>
          <p:nvPr/>
        </p:nvSpPr>
        <p:spPr>
          <a:xfrm>
            <a:off x="849298" y="2637238"/>
            <a:ext cx="42819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WEEK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MONTH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QUARTER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SECOND_MICROSECOND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0E27A07-91B5-2C25-9A02-5C4E1EFADE67}"/>
              </a:ext>
            </a:extLst>
          </p:cNvPr>
          <p:cNvSpPr txBox="1"/>
          <p:nvPr/>
        </p:nvSpPr>
        <p:spPr>
          <a:xfrm>
            <a:off x="5790461" y="2637238"/>
            <a:ext cx="61832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YEAR_MONTH</a:t>
            </a:r>
          </a:p>
        </p:txBody>
      </p:sp>
    </p:spTree>
    <p:extLst>
      <p:ext uri="{BB962C8B-B14F-4D97-AF65-F5344CB8AC3E}">
        <p14:creationId xmlns:p14="http://schemas.microsoft.com/office/powerpoint/2010/main" val="3938022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ADDTIME()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E16DBF0-7850-002F-245B-941EBDEB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6" y="2081074"/>
            <a:ext cx="11503349" cy="165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43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CURRENT_TIME()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7BE41B-0212-8935-55D3-0EC1C058A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22" y="2312300"/>
            <a:ext cx="11295355" cy="183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74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CURTIME()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069901-5A2A-A1B1-193D-4B0D130DF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6" y="2023465"/>
            <a:ext cx="11582400" cy="18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96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CURDATE()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09C41B-3BAD-7729-6429-7DDFAC77E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87725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22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CURRENT_DATE()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4656E1-B517-DB9A-D508-D5E90897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30821"/>
            <a:ext cx="1104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519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CURRENT_TIMESTAMP()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B0560-86F0-C695-627A-C372CBB0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59067"/>
            <a:ext cx="106203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29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69947-F0F3-4C07-931D-2113F7E4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Tabelas numa base de dados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D5238C9-0319-4CAE-BDD8-6CAE54643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Uma base de dados é composta por uma ou mais tabelas;</a:t>
            </a:r>
          </a:p>
          <a:p>
            <a:r>
              <a:rPr lang="pt-PT" dirty="0"/>
              <a:t>Cada tabela tem o seu nome ou identificador;</a:t>
            </a:r>
          </a:p>
          <a:p>
            <a:r>
              <a:rPr lang="pt-PT" dirty="0"/>
              <a:t>As tabelas guardam dados;</a:t>
            </a:r>
          </a:p>
          <a:p>
            <a:r>
              <a:rPr lang="pt-PT" dirty="0"/>
              <a:t>Os dados, dependendo da sua</a:t>
            </a:r>
          </a:p>
          <a:p>
            <a:pPr marL="0" indent="0">
              <a:buNone/>
            </a:pPr>
            <a:r>
              <a:rPr lang="pt-PT" dirty="0"/>
              <a:t>natureza, agrupam-se em tipos.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5F5706C-0CC8-4CC0-B62A-2E78E5379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825" y="2591885"/>
            <a:ext cx="59721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500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</a:t>
            </a:r>
            <a:r>
              <a:rPr lang="pt-PT" dirty="0"/>
              <a:t>NOW</a:t>
            </a:r>
            <a:r>
              <a:rPr lang="pt-PT" b="1" dirty="0"/>
              <a:t>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8A925A0-F967-4A3A-B7EC-AD9D289C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92112"/>
            <a:ext cx="78486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73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DATEDIFF()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93C0EE-E271-C27C-75A9-AFD9FFBDE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22938"/>
            <a:ext cx="8534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178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FD880DA-4C66-E19B-892F-C26ADE0CE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81435"/>
            <a:ext cx="8153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256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E952F28-0192-CECB-86E2-D90FBCAB4C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497650"/>
              </p:ext>
            </p:extLst>
          </p:nvPr>
        </p:nvGraphicFramePr>
        <p:xfrm>
          <a:off x="609598" y="2133600"/>
          <a:ext cx="9013796" cy="3733804"/>
        </p:xfrm>
        <a:graphic>
          <a:graphicData uri="http://schemas.openxmlformats.org/drawingml/2006/table">
            <a:tbl>
              <a:tblPr/>
              <a:tblGrid>
                <a:gridCol w="781822">
                  <a:extLst>
                    <a:ext uri="{9D8B030D-6E8A-4147-A177-3AD203B41FA5}">
                      <a16:colId xmlns:a16="http://schemas.microsoft.com/office/drawing/2014/main" val="277549304"/>
                    </a:ext>
                  </a:extLst>
                </a:gridCol>
                <a:gridCol w="8231974">
                  <a:extLst>
                    <a:ext uri="{9D8B030D-6E8A-4147-A177-3AD203B41FA5}">
                      <a16:colId xmlns:a16="http://schemas.microsoft.com/office/drawing/2014/main" val="1485019650"/>
                    </a:ext>
                  </a:extLst>
                </a:gridCol>
              </a:tblGrid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%a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Abbreviated weekday name (Sun to Sat)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10128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%b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Abbreviated month name (Jan to Dec)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038983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%c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Numeric month name (0 to 12)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43589"/>
                  </a:ext>
                </a:extLst>
              </a:tr>
              <a:tr h="393637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%D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Day of the month as a numeric value, followed by suffix (1st, 2nd, 3rd, ...)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30446"/>
                  </a:ext>
                </a:extLst>
              </a:tr>
              <a:tr h="404055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%d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Day of the month as a numeric value (01 to 31)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84569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%e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Day of the month as a numeric value (0 to 31)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704687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%f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Microseconds (000000 to 999999)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01591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%H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Hour (00 to 23)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634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%h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 err="1">
                          <a:effectLst/>
                        </a:rPr>
                        <a:t>Hour</a:t>
                      </a:r>
                      <a:r>
                        <a:rPr lang="pt-PT" sz="1400" dirty="0">
                          <a:effectLst/>
                        </a:rPr>
                        <a:t> (00 to 12)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184790"/>
                  </a:ext>
                </a:extLst>
              </a:tr>
              <a:tr h="367014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%I</a:t>
                      </a:r>
                    </a:p>
                  </a:txBody>
                  <a:tcPr marL="117256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 dirty="0" err="1">
                          <a:effectLst/>
                        </a:rPr>
                        <a:t>Hour</a:t>
                      </a:r>
                      <a:r>
                        <a:rPr lang="pt-PT" sz="1400" dirty="0">
                          <a:effectLst/>
                        </a:rPr>
                        <a:t> (00 to 12)</a:t>
                      </a:r>
                    </a:p>
                  </a:txBody>
                  <a:tcPr marL="58628" marR="58628" marT="58628" marB="58628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85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7703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7CD445A-0F64-5F4B-22B9-C56069C77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811734"/>
              </p:ext>
            </p:extLst>
          </p:nvPr>
        </p:nvGraphicFramePr>
        <p:xfrm>
          <a:off x="692458" y="2133600"/>
          <a:ext cx="9331622" cy="3796107"/>
        </p:xfrm>
        <a:graphic>
          <a:graphicData uri="http://schemas.openxmlformats.org/drawingml/2006/table">
            <a:tbl>
              <a:tblPr/>
              <a:tblGrid>
                <a:gridCol w="1100831">
                  <a:extLst>
                    <a:ext uri="{9D8B030D-6E8A-4147-A177-3AD203B41FA5}">
                      <a16:colId xmlns:a16="http://schemas.microsoft.com/office/drawing/2014/main" val="3937668676"/>
                    </a:ext>
                  </a:extLst>
                </a:gridCol>
                <a:gridCol w="8230791">
                  <a:extLst>
                    <a:ext uri="{9D8B030D-6E8A-4147-A177-3AD203B41FA5}">
                      <a16:colId xmlns:a16="http://schemas.microsoft.com/office/drawing/2014/main" val="2094012635"/>
                    </a:ext>
                  </a:extLst>
                </a:gridCol>
              </a:tblGrid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%i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Minutes (00 to 59)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10147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%j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Day of the year (001 to 366)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459447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%k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Hour (0 to 23)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94946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%l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Hour (1 to 12)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672174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%M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Month name in full (January to December)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78327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%m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Month name as a numeric value (00 to 12)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83299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%p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AM or PM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953515"/>
                  </a:ext>
                </a:extLst>
              </a:tr>
              <a:tr h="418749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%r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Time in 12 hour AM or PM format (hh:mm:ss AM/PM)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839878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%S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Seconds (00 to 59)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310569"/>
                  </a:ext>
                </a:extLst>
              </a:tr>
              <a:tr h="367980"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>
                          <a:effectLst/>
                        </a:rPr>
                        <a:t>%s</a:t>
                      </a:r>
                    </a:p>
                  </a:txBody>
                  <a:tcPr marL="131422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PT" sz="1600" dirty="0" err="1">
                          <a:effectLst/>
                        </a:rPr>
                        <a:t>Seconds</a:t>
                      </a:r>
                      <a:r>
                        <a:rPr lang="pt-PT" sz="1600" dirty="0">
                          <a:effectLst/>
                        </a:rPr>
                        <a:t> (00 to 59)</a:t>
                      </a:r>
                    </a:p>
                  </a:txBody>
                  <a:tcPr marL="65711" marR="65711" marT="65711" marB="65711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659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63895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F85DAC5-224D-25F3-5237-D5530C449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75947"/>
              </p:ext>
            </p:extLst>
          </p:nvPr>
        </p:nvGraphicFramePr>
        <p:xfrm>
          <a:off x="763479" y="2078681"/>
          <a:ext cx="8682362" cy="4181315"/>
        </p:xfrm>
        <a:graphic>
          <a:graphicData uri="http://schemas.openxmlformats.org/drawingml/2006/table">
            <a:tbl>
              <a:tblPr/>
              <a:tblGrid>
                <a:gridCol w="816746">
                  <a:extLst>
                    <a:ext uri="{9D8B030D-6E8A-4147-A177-3AD203B41FA5}">
                      <a16:colId xmlns:a16="http://schemas.microsoft.com/office/drawing/2014/main" val="2473253625"/>
                    </a:ext>
                  </a:extLst>
                </a:gridCol>
                <a:gridCol w="7865616">
                  <a:extLst>
                    <a:ext uri="{9D8B030D-6E8A-4147-A177-3AD203B41FA5}">
                      <a16:colId xmlns:a16="http://schemas.microsoft.com/office/drawing/2014/main" val="2688831232"/>
                    </a:ext>
                  </a:extLst>
                </a:gridCol>
              </a:tblGrid>
              <a:tr h="304010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%T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Time in 24 hour format (hh:mm:ss)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59717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%U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Sunday is the first day of the week (00 to 53)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775861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%u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Monday is the first day of the week (00 to 53)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929233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%V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Sunday is the first day of the week (01 to 53). Used with %X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978552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%v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 where Monday is the first day of the week (01 to 53). Used with %x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83356"/>
                  </a:ext>
                </a:extLst>
              </a:tr>
              <a:tr h="266781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%W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Weekday name in full (Sunday to Saturday)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82292"/>
                  </a:ext>
                </a:extLst>
              </a:tr>
              <a:tr h="389937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%w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Day of the week where Sunday=0 and Saturday=6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15091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%X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Year for the week where Sunday is the first day of the week. Used with %V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956464"/>
                  </a:ext>
                </a:extLst>
              </a:tr>
              <a:tr h="429429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%x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Year for the week where Monday is the first day of the week. Used with %v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931775"/>
                  </a:ext>
                </a:extLst>
              </a:tr>
              <a:tr h="266781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%Y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Year as a numeric, 4-digit value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923271"/>
                  </a:ext>
                </a:extLst>
              </a:tr>
              <a:tr h="266781">
                <a:tc>
                  <a:txBody>
                    <a:bodyPr/>
                    <a:lstStyle/>
                    <a:p>
                      <a:pPr algn="l" fontAlgn="t"/>
                      <a:r>
                        <a:rPr lang="pt-PT" sz="1400">
                          <a:effectLst/>
                        </a:rPr>
                        <a:t>%y</a:t>
                      </a:r>
                    </a:p>
                  </a:txBody>
                  <a:tcPr marL="9023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Year as a numeric, 2-digit value</a:t>
                      </a:r>
                    </a:p>
                  </a:txBody>
                  <a:tcPr marL="45119" marR="45119" marT="45119" marB="45119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02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209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</a:t>
            </a:r>
            <a:r>
              <a:rPr lang="pt-PT" dirty="0"/>
              <a:t>data: </a:t>
            </a:r>
            <a:r>
              <a:rPr lang="pt-PT" b="1" dirty="0"/>
              <a:t>DATE_ADD()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A353F-B75B-61BD-F64B-875BC0A91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99290"/>
            <a:ext cx="102774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42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</a:t>
            </a:r>
            <a:r>
              <a:rPr lang="pt-PT" dirty="0"/>
              <a:t>data: </a:t>
            </a:r>
            <a:r>
              <a:rPr lang="pt-PT" b="1" dirty="0"/>
              <a:t>DATE_ADD()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8151E5-ED70-D32A-A21E-59D25C90D004}"/>
              </a:ext>
            </a:extLst>
          </p:cNvPr>
          <p:cNvSpPr txBox="1"/>
          <p:nvPr/>
        </p:nvSpPr>
        <p:spPr>
          <a:xfrm>
            <a:off x="695698" y="2507896"/>
            <a:ext cx="408936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WEEK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MONTH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QUARTER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SECOND_MICROSECOND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5B86679-9EAC-9772-5824-B36418CA0A00}"/>
              </a:ext>
            </a:extLst>
          </p:cNvPr>
          <p:cNvSpPr txBox="1"/>
          <p:nvPr/>
        </p:nvSpPr>
        <p:spPr>
          <a:xfrm>
            <a:off x="5934862" y="2507896"/>
            <a:ext cx="618533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MINUTE_SECONDHOUR_MICROSECOND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HOUR_MINUTE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DAY_MICROSECOND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DAY_SECOND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DAY_MINUTE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DAY_HOUR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YEAR_MONTH</a:t>
            </a:r>
          </a:p>
        </p:txBody>
      </p:sp>
    </p:spTree>
    <p:extLst>
      <p:ext uri="{BB962C8B-B14F-4D97-AF65-F5344CB8AC3E}">
        <p14:creationId xmlns:p14="http://schemas.microsoft.com/office/powerpoint/2010/main" val="1445068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2ED9A9-7412-234F-3CA2-EF1B5CB8E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894226"/>
            <a:ext cx="4130566" cy="13410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0F91095-1F3C-70C2-8B3C-FC1029D33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3368566"/>
            <a:ext cx="6127770" cy="135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441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4D50-8766-43A4-81D4-A8682855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/>
              <a:t>Funções de data:  DATE_FORMAT()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C419FE-856F-BB18-C060-E50D64448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6" y="2535629"/>
            <a:ext cx="11353143" cy="21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17259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">
  <a:themeElements>
    <a:clrScheme name="model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lo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el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el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el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4_Mod_APST_04_FEC_Modelo_Apresentacao  -  Modo de Compatibilidade" id="{5C6C3331-CB62-4EAB-906C-7DB0A4444097}" vid="{5073E3F3-8700-403C-B428-60D8094CD9D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AF1945B9853B41BF6EA3536C4235D3" ma:contentTypeVersion="2" ma:contentTypeDescription="Criar um novo documento." ma:contentTypeScope="" ma:versionID="c88fa39c9d6326e68d91ca0711e693a1">
  <xsd:schema xmlns:xsd="http://www.w3.org/2001/XMLSchema" xmlns:xs="http://www.w3.org/2001/XMLSchema" xmlns:p="http://schemas.microsoft.com/office/2006/metadata/properties" xmlns:ns2="6c019c1e-b2c5-437d-a612-c7d78c126984" targetNamespace="http://schemas.microsoft.com/office/2006/metadata/properties" ma:root="true" ma:fieldsID="ac51e589590a02d49d365d270fead75e" ns2:_="">
    <xsd:import namespace="6c019c1e-b2c5-437d-a612-c7d78c1269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019c1e-b2c5-437d-a612-c7d78c1269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E209B6-50CB-4C67-B7CD-02D71EDD19AC}"/>
</file>

<file path=customXml/itemProps2.xml><?xml version="1.0" encoding="utf-8"?>
<ds:datastoreItem xmlns:ds="http://schemas.openxmlformats.org/officeDocument/2006/customXml" ds:itemID="{A076F84E-E7D5-4A12-A211-4ADF82C66F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11FF5-7822-483F-8C51-098A4856FD6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4_Mod_APST_04_FEC_Modelo_Apresentacao</Template>
  <TotalTime>17195</TotalTime>
  <Words>1961</Words>
  <Application>Microsoft Office PowerPoint</Application>
  <PresentationFormat>Ecrã Panorâmico</PresentationFormat>
  <Paragraphs>344</Paragraphs>
  <Slides>123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123</vt:i4>
      </vt:variant>
    </vt:vector>
  </HeadingPairs>
  <TitlesOfParts>
    <vt:vector size="127" baseType="lpstr">
      <vt:lpstr>Arial</vt:lpstr>
      <vt:lpstr>Tahoma</vt:lpstr>
      <vt:lpstr>Verdana</vt:lpstr>
      <vt:lpstr>modelo</vt:lpstr>
      <vt:lpstr>Programação em SQL Iniciação</vt:lpstr>
      <vt:lpstr>Horário, assiduidade e outras considerações</vt:lpstr>
      <vt:lpstr>Avaliação ao módulo</vt:lpstr>
      <vt:lpstr>O que é o SQL?</vt:lpstr>
      <vt:lpstr>O que se pode fazer com SQL?</vt:lpstr>
      <vt:lpstr>Apesar de o SQL ser um padrão…</vt:lpstr>
      <vt:lpstr>Exemplo de Estrutura de uma tabela</vt:lpstr>
      <vt:lpstr>Exemplo de registo guardados numa tabela</vt:lpstr>
      <vt:lpstr>Tabelas numa base de dados</vt:lpstr>
      <vt:lpstr>SQL – Comandos mais usados (alguns)</vt:lpstr>
      <vt:lpstr>SQL – Comandos mais usados (DDL)</vt:lpstr>
      <vt:lpstr>SQL – Comandos mais usados (DQL)</vt:lpstr>
      <vt:lpstr>SQL – Comandos mais usados (DML)</vt:lpstr>
      <vt:lpstr>SQL – Comandos mais usados (DCL)</vt:lpstr>
      <vt:lpstr>SQL – Comandos mais usados (TCL)</vt:lpstr>
      <vt:lpstr>SQL – Comandos mais usados (terminologia)</vt:lpstr>
      <vt:lpstr>Ferramenta de texto para escrever SQL</vt:lpstr>
      <vt:lpstr>Acesso à Base de dados</vt:lpstr>
      <vt:lpstr>Acesso à Base de dados</vt:lpstr>
      <vt:lpstr>Como implementar o SQL – 1 Na caixa de texto</vt:lpstr>
      <vt:lpstr>Como implementar o SQL – 2 Na consola</vt:lpstr>
      <vt:lpstr>Como implementar o SQL</vt:lpstr>
      <vt:lpstr>SELECT – Exemplo de uma Query sem invocar tabelas</vt:lpstr>
      <vt:lpstr>SELECT – Exemplo simples de uma query</vt:lpstr>
      <vt:lpstr>SELECT – Exemplo de uma Query sem invocar tabelas</vt:lpstr>
      <vt:lpstr>SELECT – Exemplo de uma Query sem invocar tabelas</vt:lpstr>
      <vt:lpstr>SELECT – Exercício</vt:lpstr>
      <vt:lpstr>SELECT</vt:lpstr>
      <vt:lpstr>SELECT</vt:lpstr>
      <vt:lpstr>SELECT</vt:lpstr>
      <vt:lpstr>SELECT coluna1, coluna2</vt:lpstr>
      <vt:lpstr>SELECT *</vt:lpstr>
      <vt:lpstr>SELECT DISTINCT</vt:lpstr>
      <vt:lpstr>WHERE</vt:lpstr>
      <vt:lpstr>WHERE</vt:lpstr>
      <vt:lpstr>WHERE</vt:lpstr>
      <vt:lpstr>Operadores relacionais</vt:lpstr>
      <vt:lpstr>Operações relacionais</vt:lpstr>
      <vt:lpstr>Operador BETWEEN</vt:lpstr>
      <vt:lpstr>Operador IN</vt:lpstr>
      <vt:lpstr>Operador IN</vt:lpstr>
      <vt:lpstr>Operador IN (NOT)</vt:lpstr>
      <vt:lpstr>Operador LIKE</vt:lpstr>
      <vt:lpstr>Operador LIKE (NOT)</vt:lpstr>
      <vt:lpstr>Operador LIKE</vt:lpstr>
      <vt:lpstr>Operações lógicas - Cláusula AND </vt:lpstr>
      <vt:lpstr>Operações lógicas - Cláusula OR </vt:lpstr>
      <vt:lpstr>Relembrando a tabela curso</vt:lpstr>
      <vt:lpstr>Operações lógicas - Operador OR </vt:lpstr>
      <vt:lpstr>Operações lógicas - Operador OR</vt:lpstr>
      <vt:lpstr>Operações lógicas - Operador AND </vt:lpstr>
      <vt:lpstr>Operações lógicas - Operador AND </vt:lpstr>
      <vt:lpstr>Operações lógicas - Operador AND </vt:lpstr>
      <vt:lpstr>ORDER BY - Ordenação</vt:lpstr>
      <vt:lpstr>ORDER BY - Ordenação</vt:lpstr>
      <vt:lpstr>ORDER BY ASC, DESC</vt:lpstr>
      <vt:lpstr>LIMIT</vt:lpstr>
      <vt:lpstr>LIMIT</vt:lpstr>
      <vt:lpstr>Min()</vt:lpstr>
      <vt:lpstr>MAX()</vt:lpstr>
      <vt:lpstr>MAX()</vt:lpstr>
      <vt:lpstr>Count()</vt:lpstr>
      <vt:lpstr>AVG()</vt:lpstr>
      <vt:lpstr>AVG()</vt:lpstr>
      <vt:lpstr>SUM()</vt:lpstr>
      <vt:lpstr>SUM()</vt:lpstr>
      <vt:lpstr>SUM()</vt:lpstr>
      <vt:lpstr>O Operador LIKE</vt:lpstr>
      <vt:lpstr>Wildcards do operador LIKE</vt:lpstr>
      <vt:lpstr>Wildcards do operador LIKE</vt:lpstr>
      <vt:lpstr>Wildcards do operador LIKE</vt:lpstr>
      <vt:lpstr>SQL Aliases</vt:lpstr>
      <vt:lpstr>Funções de MYSQL –LENGTH</vt:lpstr>
      <vt:lpstr>Funções de MYSQL – CONCAT()</vt:lpstr>
      <vt:lpstr>Funções de MYSQL – CONCAT()</vt:lpstr>
      <vt:lpstr>Funções de MYSQL – CONCAT_WS()</vt:lpstr>
      <vt:lpstr>Funções de MYSQL – FORMAT()</vt:lpstr>
      <vt:lpstr>Funções de MYSQL – LCASE()</vt:lpstr>
      <vt:lpstr>Funções de MYSQL – UCASE()</vt:lpstr>
      <vt:lpstr>Funções de MYSQL – LEFT()</vt:lpstr>
      <vt:lpstr>Funções de MYSQL – RIGHT()</vt:lpstr>
      <vt:lpstr>Funções de data: ADDDATE()</vt:lpstr>
      <vt:lpstr>Funções de data: ADDDATE()</vt:lpstr>
      <vt:lpstr>Funções de data: ADDTIME()</vt:lpstr>
      <vt:lpstr>Funções de data: CURRENT_TIME()</vt:lpstr>
      <vt:lpstr>Funções de data: CURTIME()</vt:lpstr>
      <vt:lpstr>Funções de data: CURDATE()</vt:lpstr>
      <vt:lpstr>Funções de data: CURRENT_DATE()</vt:lpstr>
      <vt:lpstr>Funções de data: CURRENT_TIMESTAMP()</vt:lpstr>
      <vt:lpstr>Funções de data: NOW()</vt:lpstr>
      <vt:lpstr>Funções de data:  DATEDIFF()</vt:lpstr>
      <vt:lpstr>Funções de data:  DATE_FORMAT()</vt:lpstr>
      <vt:lpstr>Funções de data:  DATE_FORMAT()</vt:lpstr>
      <vt:lpstr>Funções de data:  DATE_FORMAT()</vt:lpstr>
      <vt:lpstr>Funções de data:  DATE_FORMAT()</vt:lpstr>
      <vt:lpstr>Funções de data: DATE_ADD()</vt:lpstr>
      <vt:lpstr>Funções de data: DATE_ADD()</vt:lpstr>
      <vt:lpstr>Funções de data:  DATE_FORMAT()</vt:lpstr>
      <vt:lpstr>Funções de data:  DATE_FORMAT()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Tabela</vt:lpstr>
      <vt:lpstr>Estruturas: CONSTRAINTS (Restrições)</vt:lpstr>
      <vt:lpstr>Estruturas: CONSTRAINTS (Restrições)</vt:lpstr>
      <vt:lpstr>Estruturas: CONSTRAINTS (Restrições)</vt:lpstr>
      <vt:lpstr>Estruturas: CONSTRAINTS (Restrições)</vt:lpstr>
      <vt:lpstr>Criação de estruturas em SQL – Tipos de dados</vt:lpstr>
      <vt:lpstr>Criação de estruturas em SQL – Tipos de dados: String</vt:lpstr>
      <vt:lpstr>Criação de estruturas em SQL – Tipos de dados: String</vt:lpstr>
      <vt:lpstr>Criação de estruturas em SQL – Tipos de dados: String</vt:lpstr>
      <vt:lpstr>Criação de estruturas em SQL – Tipos de dados: Numérico</vt:lpstr>
      <vt:lpstr>Criação de estruturas em SQL – Tipos de dados: Numérico</vt:lpstr>
      <vt:lpstr>Criação de estruturas em SQL – Tipos de dados: Numérico</vt:lpstr>
      <vt:lpstr>Criação de estruturas em SQL – Tipos de dados: Numérico</vt:lpstr>
      <vt:lpstr>Criação de estruturas em SQL – Tipos de dados: Data e hora</vt:lpstr>
      <vt:lpstr>Criação de estruturas em SQL – Tipos de dados: Data e hora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em SQL</dc:title>
  <dc:creator>Manuel Carlos Abreu Loureiro</dc:creator>
  <cp:lastModifiedBy>Manuel Carlos Abreu Loureiro</cp:lastModifiedBy>
  <cp:revision>150</cp:revision>
  <dcterms:created xsi:type="dcterms:W3CDTF">2021-02-03T16:55:34Z</dcterms:created>
  <dcterms:modified xsi:type="dcterms:W3CDTF">2023-01-11T18:41:08Z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0x01010083AF1945B9853B41BF6EA3536C4235D3</vt:lpwstr>
  </property>
</Properties>
</file>